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0" r:id="rId2"/>
    <p:sldId id="383" r:id="rId3"/>
    <p:sldId id="280" r:id="rId4"/>
    <p:sldId id="369" r:id="rId5"/>
    <p:sldId id="387" r:id="rId6"/>
    <p:sldId id="388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7" r:id="rId17"/>
    <p:sldId id="368" r:id="rId18"/>
    <p:sldId id="312" r:id="rId19"/>
    <p:sldId id="371" r:id="rId20"/>
    <p:sldId id="372" r:id="rId21"/>
    <p:sldId id="373" r:id="rId22"/>
    <p:sldId id="381" r:id="rId23"/>
    <p:sldId id="382" r:id="rId24"/>
    <p:sldId id="385" r:id="rId25"/>
    <p:sldId id="386" r:id="rId26"/>
    <p:sldId id="380" r:id="rId27"/>
    <p:sldId id="379" r:id="rId28"/>
    <p:sldId id="347" r:id="rId29"/>
    <p:sldId id="342" r:id="rId30"/>
    <p:sldId id="354" r:id="rId31"/>
    <p:sldId id="353" r:id="rId32"/>
    <p:sldId id="374" r:id="rId33"/>
    <p:sldId id="355" r:id="rId34"/>
    <p:sldId id="356" r:id="rId35"/>
    <p:sldId id="390" r:id="rId36"/>
    <p:sldId id="391" r:id="rId37"/>
    <p:sldId id="392" r:id="rId38"/>
    <p:sldId id="393" r:id="rId39"/>
    <p:sldId id="334" r:id="rId40"/>
    <p:sldId id="378" r:id="rId41"/>
    <p:sldId id="331" r:id="rId42"/>
    <p:sldId id="332" r:id="rId43"/>
    <p:sldId id="333" r:id="rId44"/>
    <p:sldId id="289" r:id="rId45"/>
    <p:sldId id="319" r:id="rId46"/>
    <p:sldId id="376" r:id="rId47"/>
    <p:sldId id="375" r:id="rId48"/>
  </p:sldIdLst>
  <p:sldSz cx="9144000" cy="6858000" type="screen4x3"/>
  <p:notesSz cx="6811963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6" autoAdjust="0"/>
    <p:restoredTop sz="94660"/>
  </p:normalViewPr>
  <p:slideViewPr>
    <p:cSldViewPr>
      <p:cViewPr varScale="1">
        <p:scale>
          <a:sx n="70" d="100"/>
          <a:sy n="70" d="100"/>
        </p:scale>
        <p:origin x="13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9213" y="0"/>
            <a:ext cx="295116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11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9213" y="9444038"/>
            <a:ext cx="29511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38A9A03C-3A72-44A9-8995-6E2D92EEE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3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116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116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2813"/>
            <a:ext cx="5449887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5116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444038"/>
            <a:ext cx="295116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1BF2E3F8-D68A-4F8F-AAEF-D4CFD0259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476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8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11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5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4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6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024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1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74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972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62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299200"/>
            <a:ext cx="9144000" cy="533400"/>
          </a:xfrm>
          <a:prstGeom prst="rect">
            <a:avLst/>
          </a:prstGeom>
          <a:solidFill>
            <a:srgbClr val="E7EA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IN" sz="1000" b="0">
              <a:latin typeface="Arial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381750"/>
            <a:ext cx="175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b="0" dirty="0">
                <a:latin typeface="Arial" charset="0"/>
              </a:rPr>
              <a:t> </a:t>
            </a:r>
            <a:r>
              <a:rPr lang="en-US" sz="1000" dirty="0">
                <a:solidFill>
                  <a:srgbClr val="FF3300"/>
                </a:solidFill>
                <a:ea typeface="ＭＳ Ｐゴシック" charset="-128"/>
              </a:rPr>
              <a:t>TSIP</a:t>
            </a:r>
            <a:r>
              <a:rPr lang="en-US" sz="1000" b="0" dirty="0">
                <a:latin typeface="Arial" charset="0"/>
              </a:rPr>
              <a:t> </a:t>
            </a:r>
            <a:r>
              <a:rPr lang="en-US" altLang="ja-JP" sz="1000" dirty="0">
                <a:solidFill>
                  <a:srgbClr val="FF3300"/>
                </a:solidFill>
                <a:ea typeface="ＭＳ Ｐゴシック" charset="-128"/>
              </a:rPr>
              <a:t>Confidential</a:t>
            </a:r>
            <a:endParaRPr lang="en-US" sz="1000" dirty="0">
              <a:solidFill>
                <a:srgbClr val="FF3300"/>
              </a:solidFill>
              <a:ea typeface="ＭＳ Ｐゴシック" charset="-128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5562600" y="6384925"/>
            <a:ext cx="22860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ja-JP" sz="1000" dirty="0">
                <a:ea typeface="ＭＳ Ｐゴシック" charset="-128"/>
              </a:rPr>
              <a:t>Copyright © 2007 TSIP </a:t>
            </a:r>
          </a:p>
          <a:p>
            <a:pPr>
              <a:defRPr/>
            </a:pPr>
            <a:r>
              <a:rPr lang="en-US" altLang="ja-JP" sz="1000" dirty="0">
                <a:ea typeface="ＭＳ Ｐゴシック" charset="-128"/>
              </a:rPr>
              <a:t>All rights reserved</a:t>
            </a:r>
            <a:r>
              <a:rPr lang="en-US" altLang="ja-JP" sz="1000" b="0" dirty="0">
                <a:ea typeface="ＭＳ Ｐゴシック" charset="-128"/>
              </a:rPr>
              <a:t>                         </a:t>
            </a:r>
            <a:fld id="{14BACF82-E868-48D5-A95E-B797FDDA7462}" type="slidenum">
              <a:rPr lang="en-US" sz="1000" b="0"/>
              <a:pPr>
                <a:defRPr/>
              </a:pPr>
              <a:t>‹#›</a:t>
            </a:fld>
            <a:endParaRPr lang="en-US" sz="1000" b="0" dirty="0"/>
          </a:p>
        </p:txBody>
      </p:sp>
      <p:pic>
        <p:nvPicPr>
          <p:cNvPr id="102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88" y="6329363"/>
            <a:ext cx="987425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3675"/>
            <a:ext cx="193833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000" b="0">
              <a:latin typeface="Arial" charset="0"/>
              <a:cs typeface="Arial" charset="0"/>
            </a:endParaRPr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3124200" y="6324600"/>
            <a:ext cx="2895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en-US" sz="1000" b="0">
              <a:latin typeface="Arial" charset="0"/>
              <a:cs typeface="Arial" charset="0"/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6553200" y="6324600"/>
            <a:ext cx="2133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defRPr/>
            </a:pPr>
            <a:fld id="{19D777BC-957C-45D1-8A60-4726A7E809AC}" type="slidenum">
              <a:rPr lang="en-US" sz="1000" b="0">
                <a:latin typeface="Arial" charset="0"/>
                <a:cs typeface="Arial" charset="0"/>
              </a:rPr>
              <a:pPr algn="r">
                <a:defRPr/>
              </a:pPr>
              <a:t>‹#›</a:t>
            </a:fld>
            <a:endParaRPr lang="en-US" sz="1000" b="0">
              <a:latin typeface="Arial" charset="0"/>
              <a:cs typeface="Arial" charset="0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rgbClr val="E7EA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IN" sz="1000" b="0">
              <a:latin typeface="Arial" charset="0"/>
              <a:cs typeface="Arial" charset="0"/>
            </a:endParaRPr>
          </a:p>
        </p:txBody>
      </p:sp>
      <p:sp>
        <p:nvSpPr>
          <p:cNvPr id="1041" name="Rectangle 17"/>
          <p:cNvSpPr>
            <a:spLocks noChangeArrowheads="1"/>
          </p:cNvSpPr>
          <p:nvPr/>
        </p:nvSpPr>
        <p:spPr bwMode="auto">
          <a:xfrm>
            <a:off x="0" y="6381750"/>
            <a:ext cx="1752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sz="1000" dirty="0">
                <a:solidFill>
                  <a:srgbClr val="FF3300"/>
                </a:solidFill>
                <a:ea typeface="ＭＳ Ｐゴシック" charset="-128"/>
                <a:cs typeface="Arial" charset="0"/>
              </a:rPr>
              <a:t>TSIP</a:t>
            </a:r>
            <a:r>
              <a:rPr lang="en-US" sz="1000" b="0" dirty="0">
                <a:latin typeface="Arial" charset="0"/>
                <a:ea typeface="ＭＳ Ｐゴシック" charset="-128"/>
                <a:cs typeface="Arial" charset="0"/>
              </a:rPr>
              <a:t> </a:t>
            </a:r>
            <a:r>
              <a:rPr lang="en-US" altLang="ja-JP" sz="1000" dirty="0">
                <a:solidFill>
                  <a:srgbClr val="FF3300"/>
                </a:solidFill>
                <a:ea typeface="ＭＳ Ｐゴシック" charset="-128"/>
                <a:cs typeface="Arial" charset="0"/>
              </a:rPr>
              <a:t>Confidential</a:t>
            </a:r>
            <a:endParaRPr lang="en-US" sz="1000" dirty="0">
              <a:solidFill>
                <a:srgbClr val="FF3300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042" name="Rectangle 18"/>
          <p:cNvSpPr>
            <a:spLocks noChangeArrowheads="1"/>
          </p:cNvSpPr>
          <p:nvPr/>
        </p:nvSpPr>
        <p:spPr bwMode="auto">
          <a:xfrm>
            <a:off x="1828800" y="6381750"/>
            <a:ext cx="3657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US" altLang="ja-JP" sz="1000" dirty="0">
                <a:ea typeface="ＭＳ Ｐゴシック" pitchFamily="34" charset="-128"/>
                <a:cs typeface="Arial" charset="0"/>
              </a:rPr>
              <a:t>Toshiba Software (India) Pvt. Ltd.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257800" y="6384925"/>
            <a:ext cx="2286000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US" altLang="ja-JP" sz="1000" dirty="0">
                <a:ea typeface="ＭＳ Ｐゴシック" charset="-128"/>
                <a:cs typeface="Arial" charset="0"/>
              </a:rPr>
              <a:t>Copyright © 2013 TSIP</a:t>
            </a:r>
          </a:p>
          <a:p>
            <a:pPr>
              <a:defRPr/>
            </a:pPr>
            <a:r>
              <a:rPr lang="en-US" altLang="ja-JP" sz="1000" dirty="0">
                <a:ea typeface="ＭＳ Ｐゴシック" charset="-128"/>
                <a:cs typeface="Arial" charset="0"/>
              </a:rPr>
              <a:t>All rights reserved</a:t>
            </a:r>
            <a:r>
              <a:rPr lang="en-US" altLang="ja-JP" sz="1000" b="0" dirty="0">
                <a:ea typeface="ＭＳ Ｐゴシック" charset="-128"/>
                <a:cs typeface="Arial" charset="0"/>
              </a:rPr>
              <a:t>                         </a:t>
            </a:r>
            <a:fld id="{931B00ED-5240-4185-86CE-347CD9D1A9FA}" type="slidenum">
              <a:rPr lang="en-US" sz="1000" b="0">
                <a:ea typeface="ＭＳ Ｐゴシック" charset="-128"/>
                <a:cs typeface="Arial" charset="0"/>
              </a:rPr>
              <a:pPr>
                <a:defRPr/>
              </a:pPr>
              <a:t>‹#›</a:t>
            </a:fld>
            <a:endParaRPr lang="en-US" sz="1000" b="0" dirty="0">
              <a:ea typeface="ＭＳ Ｐゴシック" charset="-128"/>
              <a:cs typeface="Arial" charset="0"/>
            </a:endParaRPr>
          </a:p>
        </p:txBody>
      </p:sp>
      <p:pic>
        <p:nvPicPr>
          <p:cNvPr id="2" name="Picture 2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3675"/>
            <a:ext cx="193833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6421438"/>
            <a:ext cx="16478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ass_diagram" TargetMode="External"/><Relationship Id="rId2" Type="http://schemas.openxmlformats.org/officeDocument/2006/relationships/hyperlink" Target="https://en.wikipedia.org/wiki/Unified_Modeling_Language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85" name="Group 29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2832509043"/>
              </p:ext>
            </p:extLst>
          </p:nvPr>
        </p:nvGraphicFramePr>
        <p:xfrm>
          <a:off x="4800600" y="228600"/>
          <a:ext cx="4191000" cy="1555005"/>
        </p:xfrm>
        <a:graphic>
          <a:graphicData uri="http://schemas.openxmlformats.org/drawingml/2006/table">
            <a:tbl>
              <a:tblPr/>
              <a:tblGrid>
                <a:gridCol w="1641475"/>
                <a:gridCol w="2549525"/>
              </a:tblGrid>
              <a:tr h="30494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 of Disclosure 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OCUP team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94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Confidential period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Indefinite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2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Head of information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owner section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Head of Training Division @TSIP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1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Handling restriction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“No Copying” , “No Printing”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“No transferring”, “No re-disclosure”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kumimoji="0" lang="en-GB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“No circulation” , “Do not duplicate”</a:t>
                      </a:r>
                    </a:p>
                  </a:txBody>
                  <a:tcPr marT="45742" marB="45742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1" name="Picture 27" descr="eco_02_Gr_Wh1_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105400"/>
            <a:ext cx="20828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" name="Text Box 28"/>
          <p:cNvSpPr txBox="1">
            <a:spLocks noChangeArrowheads="1"/>
          </p:cNvSpPr>
          <p:nvPr/>
        </p:nvSpPr>
        <p:spPr bwMode="auto">
          <a:xfrm>
            <a:off x="6662340" y="2860674"/>
            <a:ext cx="22299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en-US" sz="2400" dirty="0" smtClean="0"/>
              <a:t>Why We Model</a:t>
            </a:r>
            <a:endParaRPr lang="en-I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6200" y="838200"/>
            <a:ext cx="8915400" cy="5287963"/>
          </a:xfrm>
        </p:spPr>
        <p:txBody>
          <a:bodyPr/>
          <a:lstStyle/>
          <a:p>
            <a:r>
              <a:rPr lang="en-US" b="1" dirty="0" smtClean="0"/>
              <a:t>Specification : Picket Fence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b="1" dirty="0"/>
              <a:t>P</a:t>
            </a:r>
            <a:r>
              <a:rPr lang="en-US" b="1" dirty="0" smtClean="0"/>
              <a:t>urpose : </a:t>
            </a:r>
            <a:r>
              <a:rPr lang="en-US" dirty="0" smtClean="0"/>
              <a:t>Deter the </a:t>
            </a:r>
            <a:r>
              <a:rPr lang="en-US" dirty="0" err="1" smtClean="0"/>
              <a:t>neighbour’s</a:t>
            </a:r>
            <a:r>
              <a:rPr lang="en-US" dirty="0" smtClean="0"/>
              <a:t> dog from wandering into the house</a:t>
            </a:r>
          </a:p>
          <a:p>
            <a:pPr lvl="1"/>
            <a:r>
              <a:rPr lang="en-US" b="1" dirty="0" smtClean="0"/>
              <a:t>Length</a:t>
            </a:r>
            <a:r>
              <a:rPr lang="en-US" dirty="0"/>
              <a:t>: </a:t>
            </a:r>
            <a:r>
              <a:rPr lang="en-US" dirty="0" smtClean="0"/>
              <a:t>40 feet</a:t>
            </a:r>
          </a:p>
          <a:p>
            <a:pPr lvl="1"/>
            <a:r>
              <a:rPr lang="en-US" b="1" dirty="0" smtClean="0"/>
              <a:t>Construction </a:t>
            </a:r>
            <a:r>
              <a:rPr lang="en-US" b="1" dirty="0"/>
              <a:t>Period</a:t>
            </a:r>
            <a:r>
              <a:rPr lang="en-US" dirty="0"/>
              <a:t>: </a:t>
            </a:r>
            <a:r>
              <a:rPr lang="en-US" dirty="0" smtClean="0"/>
              <a:t>2 days</a:t>
            </a:r>
          </a:p>
          <a:p>
            <a:pPr lvl="1"/>
            <a:r>
              <a:rPr lang="en-US" b="1" dirty="0" smtClean="0"/>
              <a:t>Features</a:t>
            </a:r>
            <a:r>
              <a:rPr lang="en-US" dirty="0" smtClean="0"/>
              <a:t> : 4 feet high wall + 3 inches spacing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" name="Straight Connector 4"/>
          <p:cNvCxnSpPr>
            <a:stCxn id="4" idx="7"/>
            <a:endCxn id="4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284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09738"/>
            <a:ext cx="794385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5200" y="5228275"/>
            <a:ext cx="263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Invading Mongol warriors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205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19200"/>
            <a:ext cx="788669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8688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76200" y="838200"/>
            <a:ext cx="9067800" cy="5287963"/>
          </a:xfrm>
        </p:spPr>
        <p:txBody>
          <a:bodyPr/>
          <a:lstStyle/>
          <a:p>
            <a:r>
              <a:rPr lang="en-US" b="1" dirty="0" smtClean="0"/>
              <a:t>Specification : The Great Wall of China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Purpose : </a:t>
            </a:r>
            <a:r>
              <a:rPr lang="en-US" dirty="0" smtClean="0"/>
              <a:t>Deter invading Mongol warriors.</a:t>
            </a:r>
          </a:p>
          <a:p>
            <a:pPr marL="457200" lvl="1" indent="0">
              <a:buNone/>
            </a:pPr>
            <a:r>
              <a:rPr lang="en-US" b="1" dirty="0" smtClean="0"/>
              <a:t>Length</a:t>
            </a:r>
            <a:r>
              <a:rPr lang="en-US" dirty="0"/>
              <a:t>: </a:t>
            </a:r>
            <a:r>
              <a:rPr lang="en-US" dirty="0" smtClean="0"/>
              <a:t>13,170 miles</a:t>
            </a:r>
          </a:p>
          <a:p>
            <a:pPr marL="457200" lvl="1" indent="0">
              <a:buNone/>
            </a:pPr>
            <a:r>
              <a:rPr lang="en-US" b="1" dirty="0" smtClean="0"/>
              <a:t>Construction </a:t>
            </a:r>
            <a:r>
              <a:rPr lang="en-US" b="1" dirty="0"/>
              <a:t>Period</a:t>
            </a:r>
            <a:r>
              <a:rPr lang="en-US" dirty="0"/>
              <a:t>: About 2,000 years </a:t>
            </a:r>
            <a:r>
              <a:rPr lang="en-US" dirty="0" smtClean="0"/>
              <a:t>(</a:t>
            </a:r>
            <a:r>
              <a:rPr lang="en-US" dirty="0"/>
              <a:t>476 BC </a:t>
            </a:r>
            <a:r>
              <a:rPr lang="en-US" dirty="0" smtClean="0"/>
              <a:t>to 1644 AD )</a:t>
            </a:r>
          </a:p>
          <a:p>
            <a:pPr marL="457200" lvl="1" indent="0">
              <a:buNone/>
            </a:pPr>
            <a:r>
              <a:rPr lang="en-US" b="1" dirty="0" smtClean="0"/>
              <a:t>Features</a:t>
            </a:r>
            <a:r>
              <a:rPr lang="en-US" dirty="0" smtClean="0"/>
              <a:t> : Watch </a:t>
            </a:r>
            <a:r>
              <a:rPr lang="en-US" dirty="0"/>
              <a:t>towers, troop barracks, garrison </a:t>
            </a:r>
            <a:r>
              <a:rPr lang="en-US" dirty="0" smtClean="0"/>
              <a:t>stations along the wall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" name="Straight Connector 4"/>
          <p:cNvCxnSpPr>
            <a:stCxn id="4" idx="7"/>
            <a:endCxn id="4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043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375585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8100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71800" y="228600"/>
            <a:ext cx="3910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Value Analysis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5015345"/>
            <a:ext cx="361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really need to Model  here?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6232" y="5029200"/>
            <a:ext cx="412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Most certainly, we need to Model here !</a:t>
            </a: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>
            <a:stCxn id="9" idx="7"/>
            <a:endCxn id="9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555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676400"/>
            <a:ext cx="8229600" cy="53641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Perform  </a:t>
            </a:r>
            <a:r>
              <a:rPr lang="en-US" sz="2400" dirty="0"/>
              <a:t>model value </a:t>
            </a:r>
            <a:r>
              <a:rPr lang="en-US" sz="2400" dirty="0" smtClean="0"/>
              <a:t>analysis to decide if a formal analysis or modelling is required or not*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Using a </a:t>
            </a:r>
            <a:r>
              <a:rPr lang="en-US" sz="2000" dirty="0"/>
              <a:t>summary of the expected costs and </a:t>
            </a:r>
            <a:r>
              <a:rPr lang="en-US" sz="2000" dirty="0" smtClean="0"/>
              <a:t>the expected </a:t>
            </a:r>
            <a:r>
              <a:rPr lang="en-US" sz="2000" dirty="0"/>
              <a:t>benefits, and a comparison of the </a:t>
            </a:r>
            <a:r>
              <a:rPr lang="en-US" sz="2000" dirty="0" smtClean="0"/>
              <a:t>two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Generally around 1% of actual modelling time</a:t>
            </a:r>
          </a:p>
        </p:txBody>
      </p:sp>
      <p:sp>
        <p:nvSpPr>
          <p:cNvPr id="3" name="Rectangle 2"/>
          <p:cNvSpPr/>
          <p:nvPr/>
        </p:nvSpPr>
        <p:spPr>
          <a:xfrm>
            <a:off x="2971800" y="291879"/>
            <a:ext cx="38174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Value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3788" y="5311519"/>
            <a:ext cx="855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* Some systems which are very small with very low risks may not be required to be modeled.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899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36989"/>
            <a:ext cx="58674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929972" y="0"/>
            <a:ext cx="38174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Value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[Picket Fence]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5168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1800" y="20781"/>
            <a:ext cx="393812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Model Value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</a:p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[Great Wall of China]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242763"/>
            <a:ext cx="5876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295400"/>
            <a:ext cx="8763000" cy="5059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problem domain is well known.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solution is relatively easy to construct.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Very </a:t>
            </a:r>
            <a:r>
              <a:rPr lang="en-US" sz="2400" dirty="0"/>
              <a:t>few people need to collaborate to build or use the solution (often only one).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solution requires minimal ongoing maintenance.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scope of future needs is unlikely to grow substantially.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152400"/>
            <a:ext cx="3334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When NOT to Model 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8651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67778" y="914400"/>
            <a:ext cx="8229600" cy="5059363"/>
          </a:xfrm>
        </p:spPr>
        <p:txBody>
          <a:bodyPr/>
          <a:lstStyle/>
          <a:p>
            <a:r>
              <a:rPr lang="en-US" sz="2400" dirty="0"/>
              <a:t>Modeling Time = Time for creating a model 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+ </a:t>
            </a:r>
          </a:p>
          <a:p>
            <a:pPr marL="0" indent="0">
              <a:buNone/>
            </a:pPr>
            <a:r>
              <a:rPr lang="en-US" sz="2400" dirty="0"/>
              <a:t>                                Time for using the model</a:t>
            </a:r>
          </a:p>
          <a:p>
            <a:endParaRPr lang="en-US" sz="2400" dirty="0" smtClean="0"/>
          </a:p>
          <a:p>
            <a:r>
              <a:rPr lang="en-US" sz="2400" dirty="0" smtClean="0"/>
              <a:t>Costs </a:t>
            </a:r>
            <a:r>
              <a:rPr lang="en-US" sz="2400" dirty="0"/>
              <a:t>of creating and using a model are </a:t>
            </a:r>
            <a:r>
              <a:rPr lang="en-US" sz="2400" u="sng" dirty="0"/>
              <a:t>greater</a:t>
            </a:r>
            <a:r>
              <a:rPr lang="en-US" sz="2400" dirty="0"/>
              <a:t> than the benefits that are gained from its use</a:t>
            </a:r>
          </a:p>
          <a:p>
            <a:endParaRPr lang="en-US" sz="2400" dirty="0"/>
          </a:p>
          <a:p>
            <a:pPr>
              <a:buFont typeface="Symbol"/>
              <a:buChar char="Þ"/>
            </a:pPr>
            <a:r>
              <a:rPr lang="en-US" sz="2400" dirty="0" smtClean="0"/>
              <a:t>Not </a:t>
            </a:r>
            <a:r>
              <a:rPr lang="en-US" sz="2400" dirty="0"/>
              <a:t>every model should be </a:t>
            </a:r>
            <a:r>
              <a:rPr lang="en-US" sz="2400" dirty="0" smtClean="0"/>
              <a:t>built</a:t>
            </a:r>
          </a:p>
          <a:p>
            <a:pPr>
              <a:buFont typeface="Symbol"/>
              <a:buChar char="Þ"/>
            </a:pPr>
            <a:endParaRPr lang="en-US" sz="2400" dirty="0"/>
          </a:p>
          <a:p>
            <a:r>
              <a:rPr lang="en-US" sz="2400" dirty="0"/>
              <a:t>Value destruction : An </a:t>
            </a:r>
            <a:r>
              <a:rPr lang="en-US" sz="2400" dirty="0" smtClean="0"/>
              <a:t>action (of creating/using the model) provides a </a:t>
            </a:r>
            <a:r>
              <a:rPr lang="en-US" sz="2400" dirty="0"/>
              <a:t>smaller economic benefit than the cost of the </a:t>
            </a:r>
            <a:r>
              <a:rPr lang="en-US" sz="2400" dirty="0" smtClean="0"/>
              <a:t>action. Hence the value of  some models begins to erode over time.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71800" y="119390"/>
            <a:ext cx="3887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Value Destruction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6045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73544" y="3016480"/>
            <a:ext cx="2715283" cy="2511132"/>
            <a:chOff x="3609317" y="3737268"/>
            <a:chExt cx="2715283" cy="2511132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671" y="3957458"/>
              <a:ext cx="1668812" cy="209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Oval 3"/>
            <p:cNvSpPr/>
            <p:nvPr/>
          </p:nvSpPr>
          <p:spPr bwMode="auto">
            <a:xfrm>
              <a:off x="3609317" y="3737268"/>
              <a:ext cx="2715283" cy="2511132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5" name="Straight Connector 4"/>
            <p:cNvCxnSpPr>
              <a:stCxn id="4" idx="7"/>
              <a:endCxn id="4" idx="3"/>
            </p:cNvCxnSpPr>
            <p:nvPr/>
          </p:nvCxnSpPr>
          <p:spPr bwMode="auto">
            <a:xfrm flipH="1">
              <a:off x="4006961" y="4105015"/>
              <a:ext cx="1919995" cy="177563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" name="TextBox 5"/>
          <p:cNvSpPr txBox="1"/>
          <p:nvPr/>
        </p:nvSpPr>
        <p:spPr>
          <a:xfrm>
            <a:off x="3162618" y="2347302"/>
            <a:ext cx="3608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+mj-lt"/>
              </a:defRPr>
            </a:lvl1pPr>
          </a:lstStyle>
          <a:p>
            <a:r>
              <a:rPr lang="en-US" dirty="0"/>
              <a:t>Please do not fall off the chair !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1000"/>
            <a:ext cx="4953000" cy="171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67000" y="1142999"/>
            <a:ext cx="4724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UML 2.5 discussions have been known to cause or induce sleep among participants. </a:t>
            </a:r>
          </a:p>
          <a:p>
            <a:endParaRPr lang="en-US" sz="900" dirty="0"/>
          </a:p>
          <a:p>
            <a:r>
              <a:rPr lang="en-US" sz="900" dirty="0" smtClean="0"/>
              <a:t>Necessary precautions to prevent injuries due to participants  falling off chairs ,resulting from UML-induced stupor is highly advised </a:t>
            </a:r>
            <a:r>
              <a:rPr lang="en-US" sz="900" dirty="0" smtClean="0">
                <a:sym typeface="Wingdings" panose="05000000000000000000" pitchFamily="2" charset="2"/>
              </a:rPr>
              <a:t></a:t>
            </a:r>
            <a:endParaRPr lang="en-US" sz="900" dirty="0" smtClean="0"/>
          </a:p>
          <a:p>
            <a:endParaRPr lang="en-US" sz="900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518" y="2960982"/>
            <a:ext cx="2362200" cy="264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05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0" y="1371600"/>
            <a:ext cx="8991600" cy="91440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Spending too much </a:t>
            </a:r>
            <a:r>
              <a:rPr lang="en-US" sz="2400" dirty="0"/>
              <a:t>time building and refining a model, more time than the value that can be </a:t>
            </a:r>
            <a:r>
              <a:rPr lang="en-US" sz="2400" dirty="0" smtClean="0"/>
              <a:t>delivered from </a:t>
            </a:r>
            <a:r>
              <a:rPr lang="en-US" sz="2400" dirty="0"/>
              <a:t>the model you are </a:t>
            </a:r>
            <a:r>
              <a:rPr lang="en-US" sz="2400" dirty="0" smtClean="0"/>
              <a:t>building</a:t>
            </a:r>
            <a:r>
              <a:rPr lang="en-US" sz="2400" dirty="0"/>
              <a:t>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=&gt; results in Model Value Destruction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Need to manage scope of the model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 Manage </a:t>
            </a:r>
            <a:r>
              <a:rPr lang="en-US" u="sng" dirty="0" smtClean="0"/>
              <a:t>Breadth</a:t>
            </a:r>
            <a:r>
              <a:rPr lang="en-US" dirty="0" smtClean="0"/>
              <a:t> of the Model = Items included in Model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 smtClean="0"/>
              <a:t> Manage </a:t>
            </a:r>
            <a:r>
              <a:rPr lang="en-US" u="sng" dirty="0" smtClean="0"/>
              <a:t>Depth</a:t>
            </a:r>
            <a:r>
              <a:rPr lang="en-US" dirty="0" smtClean="0"/>
              <a:t> of the Model = Amount of Detail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14800" y="228600"/>
            <a:ext cx="2601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Scope Failures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200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14800" y="228600"/>
            <a:ext cx="21906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Scope Table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42" y="1752600"/>
            <a:ext cx="7682463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914400"/>
            <a:ext cx="8458200" cy="4906963"/>
          </a:xfrm>
        </p:spPr>
        <p:txBody>
          <a:bodyPr/>
          <a:lstStyle/>
          <a:p>
            <a:r>
              <a:rPr lang="en-US" sz="2400" u="sng" dirty="0" smtClean="0"/>
              <a:t>Semantically </a:t>
            </a:r>
            <a:r>
              <a:rPr lang="en-US" sz="2400" u="sng" dirty="0"/>
              <a:t>closed abstraction of the system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Is a ‘projection’ of the system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Models </a:t>
            </a:r>
            <a:r>
              <a:rPr lang="en-US" sz="2400" dirty="0"/>
              <a:t>may encompass </a:t>
            </a:r>
            <a:r>
              <a:rPr lang="en-US" sz="2400" u="sng" dirty="0"/>
              <a:t>detailed plans</a:t>
            </a:r>
            <a:r>
              <a:rPr lang="en-US" sz="2400" dirty="0"/>
              <a:t>, as well </a:t>
            </a:r>
            <a:r>
              <a:rPr lang="en-US" sz="2400" dirty="0" smtClean="0"/>
              <a:t>as more </a:t>
            </a:r>
            <a:r>
              <a:rPr lang="en-US" sz="2400" dirty="0"/>
              <a:t>general plans that give a </a:t>
            </a:r>
            <a:r>
              <a:rPr lang="en-US" sz="2400" u="sng" dirty="0"/>
              <a:t>30,000-foot view </a:t>
            </a:r>
            <a:r>
              <a:rPr lang="en-US" sz="2400" dirty="0"/>
              <a:t>of the system under consideration.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Good Model </a:t>
            </a:r>
            <a:r>
              <a:rPr lang="en-US" sz="2400" dirty="0" smtClean="0"/>
              <a:t>: A </a:t>
            </a:r>
            <a:r>
              <a:rPr lang="en-US" sz="2400" dirty="0"/>
              <a:t>good </a:t>
            </a:r>
            <a:r>
              <a:rPr lang="en-US" sz="2400" dirty="0" smtClean="0"/>
              <a:t>model includes </a:t>
            </a:r>
            <a:r>
              <a:rPr lang="en-US" sz="2400" dirty="0"/>
              <a:t>those elements that have broad effect and </a:t>
            </a:r>
            <a:r>
              <a:rPr lang="en-US" sz="2400" u="sng" dirty="0"/>
              <a:t>omits those minor elements that are </a:t>
            </a:r>
            <a:r>
              <a:rPr lang="en-US" sz="2400" u="sng" dirty="0" smtClean="0"/>
              <a:t>not relevant </a:t>
            </a:r>
            <a:r>
              <a:rPr lang="en-US" sz="2400" u="sng" dirty="0"/>
              <a:t>to the given level of abstraction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267200" y="43190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Models</a:t>
            </a:r>
            <a:endParaRPr lang="en-US" dirty="0"/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4490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/>
          </p:nvPr>
        </p:nvSpPr>
        <p:spPr>
          <a:xfrm>
            <a:off x="609600" y="1143000"/>
            <a:ext cx="8229600" cy="2895600"/>
          </a:xfrm>
        </p:spPr>
        <p:txBody>
          <a:bodyPr/>
          <a:lstStyle/>
          <a:p>
            <a:r>
              <a:rPr lang="en-US" sz="2400" b="1" dirty="0" err="1" smtClean="0"/>
              <a:t>BluePrint</a:t>
            </a:r>
            <a:r>
              <a:rPr lang="en-US" sz="2400" b="1" dirty="0" smtClean="0"/>
              <a:t> : </a:t>
            </a:r>
            <a:r>
              <a:rPr lang="en-US" sz="2400" dirty="0" smtClean="0"/>
              <a:t>serves as a template </a:t>
            </a:r>
            <a:r>
              <a:rPr lang="en-US" sz="2400" dirty="0"/>
              <a:t>that guides us in constructing a </a:t>
            </a:r>
            <a:r>
              <a:rPr lang="en-US" sz="2400" dirty="0" smtClean="0"/>
              <a:t>system</a:t>
            </a:r>
          </a:p>
          <a:p>
            <a:r>
              <a:rPr lang="en-US" sz="2400" b="1" dirty="0" smtClean="0"/>
              <a:t>Manage :</a:t>
            </a:r>
            <a:r>
              <a:rPr lang="en-US" sz="2400" dirty="0" smtClean="0"/>
              <a:t> Risk &amp; Complexity</a:t>
            </a:r>
          </a:p>
          <a:p>
            <a:r>
              <a:rPr lang="en-US" sz="2400" b="1" dirty="0" smtClean="0"/>
              <a:t>Visualize </a:t>
            </a:r>
            <a:r>
              <a:rPr lang="en-US" sz="2400" dirty="0" smtClean="0"/>
              <a:t>: the entire system</a:t>
            </a:r>
          </a:p>
          <a:p>
            <a:r>
              <a:rPr lang="en-US" sz="2400" b="1" dirty="0" smtClean="0"/>
              <a:t>Assess  : </a:t>
            </a:r>
            <a:r>
              <a:rPr lang="en-US" sz="2400" dirty="0" smtClean="0"/>
              <a:t>the different options available </a:t>
            </a:r>
          </a:p>
          <a:p>
            <a:r>
              <a:rPr lang="en-US" sz="2400" b="1" dirty="0" smtClean="0"/>
              <a:t>Communicate : </a:t>
            </a:r>
            <a:r>
              <a:rPr lang="en-US" sz="2400" dirty="0" smtClean="0"/>
              <a:t>the designs to all stakeholders</a:t>
            </a:r>
          </a:p>
          <a:p>
            <a:r>
              <a:rPr lang="en-US" sz="2400" b="1" dirty="0" smtClean="0"/>
              <a:t>Specify : </a:t>
            </a:r>
            <a:r>
              <a:rPr lang="en-US" sz="2400" dirty="0" smtClean="0"/>
              <a:t>the structure </a:t>
            </a:r>
            <a:r>
              <a:rPr lang="en-US" sz="2400" dirty="0"/>
              <a:t>or behavior of a  </a:t>
            </a:r>
            <a:r>
              <a:rPr lang="en-US" sz="2400" dirty="0" smtClean="0"/>
              <a:t>system</a:t>
            </a:r>
          </a:p>
          <a:p>
            <a:r>
              <a:rPr lang="en-US" sz="2400" b="1" dirty="0" smtClean="0"/>
              <a:t>Documents : </a:t>
            </a:r>
            <a:r>
              <a:rPr lang="en-US" sz="2400" dirty="0" smtClean="0"/>
              <a:t>the decisions made</a:t>
            </a:r>
          </a:p>
          <a:p>
            <a:r>
              <a:rPr lang="en-US" sz="2400" b="1" dirty="0" smtClean="0"/>
              <a:t>Simplification </a:t>
            </a:r>
            <a:r>
              <a:rPr lang="en-US" sz="2400" dirty="0" smtClean="0"/>
              <a:t>: of existing mechanism become possible</a:t>
            </a:r>
          </a:p>
          <a:p>
            <a:r>
              <a:rPr lang="en-US" sz="2400" b="1" dirty="0" smtClean="0"/>
              <a:t>Reuse : </a:t>
            </a:r>
            <a:r>
              <a:rPr lang="en-US" sz="2400" dirty="0" smtClean="0"/>
              <a:t>of existing systems become possible</a:t>
            </a:r>
            <a:endParaRPr lang="en-US" sz="2400" dirty="0"/>
          </a:p>
          <a:p>
            <a:endParaRPr lang="en-US" sz="2400" dirty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33800" y="22860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Models help….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stCxn id="7" idx="7"/>
            <a:endCxn id="7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359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1036637"/>
            <a:ext cx="8763000" cy="5059363"/>
          </a:xfrm>
        </p:spPr>
        <p:txBody>
          <a:bodyPr/>
          <a:lstStyle/>
          <a:p>
            <a:r>
              <a:rPr lang="en-US" sz="2000" b="1" dirty="0" smtClean="0"/>
              <a:t>Assumptions</a:t>
            </a:r>
            <a:r>
              <a:rPr lang="en-US" sz="2000" dirty="0" smtClean="0"/>
              <a:t> are explicit</a:t>
            </a:r>
          </a:p>
          <a:p>
            <a:r>
              <a:rPr lang="en-US" sz="2000" b="1" dirty="0" smtClean="0"/>
              <a:t>Internal consistency </a:t>
            </a:r>
            <a:r>
              <a:rPr lang="en-US" sz="2000" dirty="0" smtClean="0"/>
              <a:t>is ensured</a:t>
            </a:r>
          </a:p>
          <a:p>
            <a:r>
              <a:rPr lang="en-US" sz="2000" b="1" dirty="0" smtClean="0"/>
              <a:t>Alterations: </a:t>
            </a:r>
            <a:r>
              <a:rPr lang="en-US" sz="2000" dirty="0" smtClean="0"/>
              <a:t>Logical consequences of altering model is known</a:t>
            </a:r>
          </a:p>
          <a:p>
            <a:r>
              <a:rPr lang="en-US" sz="2000" b="1" dirty="0" smtClean="0"/>
              <a:t>Relation to data </a:t>
            </a:r>
            <a:r>
              <a:rPr lang="en-US" sz="2000" dirty="0" smtClean="0"/>
              <a:t>is known</a:t>
            </a:r>
          </a:p>
          <a:p>
            <a:pPr lvl="1"/>
            <a:r>
              <a:rPr lang="en-US" sz="1800" dirty="0" smtClean="0"/>
              <a:t>calibration to historical data possible</a:t>
            </a:r>
          </a:p>
          <a:p>
            <a:pPr lvl="1"/>
            <a:r>
              <a:rPr lang="en-US" sz="1800" dirty="0" smtClean="0"/>
              <a:t>can test model against existing data</a:t>
            </a:r>
          </a:p>
          <a:p>
            <a:pPr marL="342900" lvl="1" indent="-342900">
              <a:buChar char="•"/>
            </a:pPr>
            <a:r>
              <a:rPr lang="en-US" sz="2000" b="1" dirty="0" smtClean="0">
                <a:ea typeface="+mn-ea"/>
                <a:cs typeface="+mn-cs"/>
              </a:rPr>
              <a:t>Collaboration </a:t>
            </a:r>
            <a:r>
              <a:rPr lang="en-US" sz="2000" dirty="0" smtClean="0">
                <a:ea typeface="+mn-ea"/>
                <a:cs typeface="+mn-cs"/>
              </a:rPr>
              <a:t>: Focal point of collaboration between multiple contributors</a:t>
            </a:r>
          </a:p>
          <a:p>
            <a:pPr marL="342900" lvl="1" indent="-342900">
              <a:buChar char="•"/>
            </a:pPr>
            <a:r>
              <a:rPr lang="en-US" sz="2000" b="1" dirty="0" smtClean="0">
                <a:ea typeface="+mn-ea"/>
                <a:cs typeface="+mn-cs"/>
              </a:rPr>
              <a:t>Sensitivity Analysis</a:t>
            </a:r>
          </a:p>
          <a:p>
            <a:pPr lvl="1"/>
            <a:r>
              <a:rPr lang="en-US" sz="1800" dirty="0" smtClean="0"/>
              <a:t>Apply huge </a:t>
            </a:r>
            <a:r>
              <a:rPr lang="en-US" sz="1800" dirty="0"/>
              <a:t>range of parameters over a vast range of possible </a:t>
            </a:r>
            <a:r>
              <a:rPr lang="en-US" sz="1800" dirty="0" smtClean="0"/>
              <a:t>scenarios to identify </a:t>
            </a:r>
            <a:r>
              <a:rPr lang="en-US" sz="1800" dirty="0"/>
              <a:t>most salient uncertainties, regions of robustness, and important </a:t>
            </a:r>
            <a:r>
              <a:rPr lang="en-US" sz="1800" dirty="0" smtClean="0"/>
              <a:t>thresholds</a:t>
            </a:r>
            <a:endParaRPr lang="en-US" sz="1800" dirty="0"/>
          </a:p>
          <a:p>
            <a:r>
              <a:rPr lang="en-US" sz="2000" b="1" dirty="0" smtClean="0"/>
              <a:t>Prediction </a:t>
            </a:r>
            <a:r>
              <a:rPr lang="en-US" sz="2000" dirty="0" smtClean="0"/>
              <a:t>is possible with models (e.g. statistical prediction) </a:t>
            </a:r>
            <a:endParaRPr lang="en-US" sz="2000" dirty="0"/>
          </a:p>
          <a:p>
            <a:pPr lvl="1"/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657600" y="22860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Models help….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5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90600" y="914400"/>
            <a:ext cx="7848600" cy="505936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Explain </a:t>
            </a:r>
            <a:r>
              <a:rPr lang="en-US" sz="1800" dirty="0" smtClean="0"/>
              <a:t> </a:t>
            </a:r>
            <a:r>
              <a:rPr lang="en-US" sz="1800" dirty="0"/>
              <a:t>(very distinct from predict</a:t>
            </a:r>
            <a:r>
              <a:rPr lang="en-US" sz="1800" dirty="0" smtClean="0"/>
              <a:t>) – e.g. earthquakes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Guide </a:t>
            </a:r>
            <a:r>
              <a:rPr lang="en-US" sz="1800" b="1" dirty="0"/>
              <a:t>data </a:t>
            </a:r>
            <a:r>
              <a:rPr lang="en-US" sz="1800" b="1" dirty="0" smtClean="0"/>
              <a:t>collection </a:t>
            </a:r>
            <a:r>
              <a:rPr lang="en-US" sz="1800" dirty="0" smtClean="0"/>
              <a:t>using theory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   – e.g. electromagnetic theory / theory of relativity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Illuminate </a:t>
            </a:r>
            <a:r>
              <a:rPr lang="en-US" sz="1800" dirty="0"/>
              <a:t>core </a:t>
            </a:r>
            <a:r>
              <a:rPr lang="en-US" sz="1800" dirty="0" smtClean="0"/>
              <a:t>dynamics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	</a:t>
            </a:r>
            <a:r>
              <a:rPr lang="en-US" sz="1800" dirty="0" smtClean="0"/>
              <a:t>– models are </a:t>
            </a:r>
            <a:r>
              <a:rPr lang="en-US" sz="1800" b="1" dirty="0" smtClean="0"/>
              <a:t>only abstractions</a:t>
            </a:r>
            <a:r>
              <a:rPr lang="en-US" sz="1800" dirty="0" smtClean="0"/>
              <a:t>, which depict ideal situations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	</a:t>
            </a:r>
            <a:r>
              <a:rPr lang="en-US" sz="1800" dirty="0" smtClean="0"/>
              <a:t>-  models </a:t>
            </a:r>
            <a:r>
              <a:rPr lang="en-US" sz="1800" b="1" dirty="0" smtClean="0"/>
              <a:t>can be inaccurate </a:t>
            </a:r>
            <a:r>
              <a:rPr lang="en-US" sz="1800" dirty="0" smtClean="0"/>
              <a:t>(only approximations)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Suggest </a:t>
            </a:r>
            <a:r>
              <a:rPr lang="en-US" sz="1800" dirty="0"/>
              <a:t>dynamical </a:t>
            </a:r>
            <a:r>
              <a:rPr lang="en-US" sz="1800" b="1" dirty="0" smtClean="0"/>
              <a:t>analogies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1800" dirty="0" smtClean="0"/>
              <a:t>   – e.g. electrostatic &amp; gravitational attraction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Discover </a:t>
            </a:r>
            <a:r>
              <a:rPr lang="en-US" sz="1800" dirty="0"/>
              <a:t>new </a:t>
            </a:r>
            <a:r>
              <a:rPr lang="en-US" sz="1800" b="1" dirty="0" smtClean="0"/>
              <a:t>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Illuminate </a:t>
            </a:r>
            <a:r>
              <a:rPr lang="en-US" sz="1800" b="1" dirty="0"/>
              <a:t>core </a:t>
            </a:r>
            <a:r>
              <a:rPr lang="en-US" sz="1800" b="1" dirty="0" smtClean="0"/>
              <a:t>uncertainties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Offer crisis options in near-real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/>
              <a:t>Demonstrate </a:t>
            </a:r>
            <a:r>
              <a:rPr lang="en-US" sz="1800" b="1" dirty="0" smtClean="0"/>
              <a:t>tradeoffs</a:t>
            </a:r>
            <a:r>
              <a:rPr lang="en-US" sz="1800" dirty="0" smtClean="0"/>
              <a:t> / suggest </a:t>
            </a:r>
            <a:r>
              <a:rPr lang="en-US" sz="1800" b="1" dirty="0" smtClean="0"/>
              <a:t>efficiencies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Challenge </a:t>
            </a:r>
            <a:r>
              <a:rPr lang="en-US" sz="1800" b="1" dirty="0"/>
              <a:t>the robustness </a:t>
            </a:r>
            <a:r>
              <a:rPr lang="en-US" sz="1800" dirty="0"/>
              <a:t>of prevailing </a:t>
            </a:r>
            <a:r>
              <a:rPr lang="en-US" sz="1800" dirty="0" smtClean="0"/>
              <a:t>theory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 smtClean="0"/>
              <a:t>Train</a:t>
            </a:r>
            <a:r>
              <a:rPr lang="en-US" sz="1800" dirty="0" smtClean="0"/>
              <a:t> </a:t>
            </a:r>
            <a:r>
              <a:rPr lang="en-US" sz="1800" dirty="0"/>
              <a:t>practitioners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657600" y="152400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Models help….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7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67778" y="1032448"/>
            <a:ext cx="8229600" cy="5135563"/>
          </a:xfrm>
        </p:spPr>
        <p:txBody>
          <a:bodyPr/>
          <a:lstStyle/>
          <a:p>
            <a:r>
              <a:rPr lang="en-US" sz="2400" dirty="0" smtClean="0"/>
              <a:t>Although modeling </a:t>
            </a:r>
            <a:r>
              <a:rPr lang="en-US" sz="2400" dirty="0"/>
              <a:t>is not just for big </a:t>
            </a:r>
            <a:r>
              <a:rPr lang="en-US" sz="2400" dirty="0" smtClean="0"/>
              <a:t>systems, we </a:t>
            </a:r>
            <a:r>
              <a:rPr lang="en-US" sz="2400" dirty="0"/>
              <a:t>build models of complex systems because we </a:t>
            </a:r>
            <a:r>
              <a:rPr lang="en-US" sz="2400" u="sng" dirty="0"/>
              <a:t>cannot comprehend such </a:t>
            </a:r>
            <a:r>
              <a:rPr lang="en-US" sz="2400" u="sng" dirty="0" smtClean="0"/>
              <a:t>a large system</a:t>
            </a:r>
            <a:r>
              <a:rPr lang="en-US" sz="2400" dirty="0" smtClean="0"/>
              <a:t> </a:t>
            </a:r>
            <a:r>
              <a:rPr lang="en-US" sz="2400" dirty="0"/>
              <a:t>in its entirety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/>
              <a:t>Through modeling, we narrow </a:t>
            </a:r>
            <a:r>
              <a:rPr lang="en-US" sz="2400" dirty="0" smtClean="0"/>
              <a:t>the problem </a:t>
            </a:r>
            <a:r>
              <a:rPr lang="en-US" sz="2400" dirty="0"/>
              <a:t>we are studying by </a:t>
            </a:r>
            <a:r>
              <a:rPr lang="en-US" sz="2400" u="sng" dirty="0"/>
              <a:t>focusing on only one aspect </a:t>
            </a:r>
            <a:r>
              <a:rPr lang="en-US" sz="2400" dirty="0"/>
              <a:t>at a time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u="sng" dirty="0" smtClean="0"/>
              <a:t>Divide &amp; Conquer </a:t>
            </a:r>
            <a:r>
              <a:rPr lang="en-US" sz="2400" dirty="0" smtClean="0"/>
              <a:t>: Attack </a:t>
            </a:r>
            <a:r>
              <a:rPr lang="en-US" sz="2400" dirty="0"/>
              <a:t>a hard </a:t>
            </a:r>
            <a:r>
              <a:rPr lang="en-US" sz="2400" dirty="0" smtClean="0"/>
              <a:t>problem by </a:t>
            </a:r>
            <a:r>
              <a:rPr lang="en-US" sz="2400" dirty="0"/>
              <a:t>dividing it into a series of smaller problems that you can solve.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 </a:t>
            </a:r>
            <a:r>
              <a:rPr lang="en-US" sz="2400" dirty="0"/>
              <a:t>model properly chosen can enable the modeler to work </a:t>
            </a:r>
            <a:r>
              <a:rPr lang="en-US" sz="2400" dirty="0" smtClean="0"/>
              <a:t>at </a:t>
            </a:r>
            <a:r>
              <a:rPr lang="en-US" sz="2400" u="sng" dirty="0" smtClean="0"/>
              <a:t>higher </a:t>
            </a:r>
            <a:r>
              <a:rPr lang="en-US" sz="2400" u="sng" dirty="0"/>
              <a:t>levels of abstraction</a:t>
            </a:r>
            <a:r>
              <a:rPr lang="en-US" sz="24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0" y="152400"/>
            <a:ext cx="4513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Models  of Complex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5835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931403"/>
            <a:ext cx="3195637" cy="2385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545721"/>
            <a:ext cx="1844569" cy="1702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7" y="250097"/>
            <a:ext cx="321945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7200" y="43190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Models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Connector 8"/>
          <p:cNvCxnSpPr>
            <a:stCxn id="8" idx="7"/>
            <a:endCxn id="8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2762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19400" y="5283367"/>
            <a:ext cx="38986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+mj-lt"/>
              </a:defRPr>
            </a:lvl1pPr>
          </a:lstStyle>
          <a:p>
            <a:r>
              <a:rPr lang="en-US" dirty="0"/>
              <a:t>Model – Is an Abstraction</a:t>
            </a:r>
          </a:p>
          <a:p>
            <a:r>
              <a:rPr lang="en-US" dirty="0"/>
              <a:t>(simplification of reality)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538" y="1843088"/>
            <a:ext cx="58769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913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5610225" cy="417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43200" y="5310031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Model :  Scale may be altered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978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118" y="1981200"/>
            <a:ext cx="1884218" cy="203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37055" y="228600"/>
            <a:ext cx="2430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Let’s do UML !!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>
            <a:stCxn id="9" idx="7"/>
            <a:endCxn id="9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4051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666875"/>
            <a:ext cx="45339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863223"/>
            <a:ext cx="6496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Model – A specific </a:t>
            </a:r>
            <a:r>
              <a:rPr lang="en-US" sz="2400" dirty="0" err="1" smtClean="0">
                <a:latin typeface="+mj-lt"/>
              </a:rPr>
              <a:t>ViewPoint</a:t>
            </a:r>
            <a:r>
              <a:rPr lang="en-US" sz="2400" dirty="0" smtClean="0">
                <a:latin typeface="+mj-lt"/>
              </a:rPr>
              <a:t> of the System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161992" y="5060800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+mj-lt"/>
              </a:rPr>
              <a:t>Every </a:t>
            </a:r>
            <a:r>
              <a:rPr lang="en-US" sz="1600" dirty="0">
                <a:latin typeface="+mj-lt"/>
              </a:rPr>
              <a:t>system may be described from </a:t>
            </a:r>
            <a:r>
              <a:rPr lang="en-US" sz="1600" u="sng" dirty="0">
                <a:latin typeface="+mj-lt"/>
              </a:rPr>
              <a:t>different </a:t>
            </a:r>
            <a:r>
              <a:rPr lang="en-US" sz="1600" u="sng" dirty="0" smtClean="0">
                <a:latin typeface="+mj-lt"/>
              </a:rPr>
              <a:t>points of view </a:t>
            </a:r>
            <a:r>
              <a:rPr lang="en-US" sz="1600" dirty="0" smtClean="0">
                <a:latin typeface="+mj-lt"/>
              </a:rPr>
              <a:t>using </a:t>
            </a:r>
            <a:r>
              <a:rPr lang="en-US" sz="1600" dirty="0">
                <a:latin typeface="+mj-lt"/>
              </a:rPr>
              <a:t>different </a:t>
            </a:r>
            <a:r>
              <a:rPr lang="en-US" sz="1600" dirty="0" smtClean="0">
                <a:latin typeface="+mj-lt"/>
              </a:rPr>
              <a:t>models</a:t>
            </a:r>
          </a:p>
          <a:p>
            <a:r>
              <a:rPr lang="en-US" sz="1600" dirty="0">
                <a:latin typeface="+mj-lt"/>
              </a:rPr>
              <a:t>Every nontrivial system is best approached through a </a:t>
            </a:r>
            <a:r>
              <a:rPr lang="en-US" sz="1600" u="sng" dirty="0">
                <a:latin typeface="+mj-lt"/>
              </a:rPr>
              <a:t>small set of nearly independent </a:t>
            </a:r>
            <a:r>
              <a:rPr lang="en-US" sz="1600" dirty="0" smtClean="0">
                <a:latin typeface="+mj-lt"/>
              </a:rPr>
              <a:t>models (No </a:t>
            </a:r>
            <a:r>
              <a:rPr lang="en-US" sz="1600" dirty="0">
                <a:latin typeface="+mj-lt"/>
              </a:rPr>
              <a:t>single model is </a:t>
            </a:r>
            <a:r>
              <a:rPr lang="en-US" sz="1600" dirty="0" smtClean="0">
                <a:latin typeface="+mj-lt"/>
              </a:rPr>
              <a:t>sufficient)</a:t>
            </a: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Every model may be expressed at </a:t>
            </a:r>
            <a:r>
              <a:rPr lang="en-US" sz="1600" u="sng" dirty="0">
                <a:latin typeface="+mj-lt"/>
              </a:rPr>
              <a:t>different levels of precision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5638800" y="1828800"/>
            <a:ext cx="304800" cy="762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0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1145" y="0"/>
            <a:ext cx="6695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j-lt"/>
              </a:rPr>
              <a:t>Ex : Different Models (</a:t>
            </a:r>
            <a:r>
              <a:rPr lang="en-US" dirty="0" err="1" smtClean="0">
                <a:latin typeface="+mj-lt"/>
              </a:rPr>
              <a:t>ViewPoints</a:t>
            </a:r>
            <a:r>
              <a:rPr lang="en-US" dirty="0" smtClean="0">
                <a:latin typeface="+mj-lt"/>
              </a:rPr>
              <a:t>) of Same System (House)</a:t>
            </a:r>
            <a:endParaRPr lang="en-US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67000" y="2729345"/>
            <a:ext cx="4400550" cy="3489766"/>
            <a:chOff x="2667000" y="2729345"/>
            <a:chExt cx="4400550" cy="3489766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29345"/>
              <a:ext cx="4400550" cy="314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191000" y="5911334"/>
              <a:ext cx="10599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Floor Plan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0" y="685800"/>
            <a:ext cx="4502291" cy="3615170"/>
            <a:chOff x="0" y="685800"/>
            <a:chExt cx="4502291" cy="3615170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85800"/>
              <a:ext cx="4502291" cy="318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62000" y="3993193"/>
              <a:ext cx="1409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Electrical Plan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23073" y="533400"/>
            <a:ext cx="4558012" cy="3812977"/>
            <a:chOff x="4523073" y="533400"/>
            <a:chExt cx="4558012" cy="3812977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073" y="533400"/>
              <a:ext cx="4558012" cy="312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315200" y="4038600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Plumbing Plan</a:t>
              </a:r>
              <a:endParaRPr lang="en-US" sz="1400" dirty="0">
                <a:latin typeface="+mj-lt"/>
              </a:endParaRPr>
            </a:p>
          </p:txBody>
        </p:sp>
      </p:grp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4" name="Straight Connector 13"/>
          <p:cNvCxnSpPr>
            <a:stCxn id="13" idx="7"/>
            <a:endCxn id="13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6075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z="2800" dirty="0"/>
              <a:t>A model may be </a:t>
            </a:r>
            <a:r>
              <a:rPr lang="en-US" sz="2800" u="sng" dirty="0" smtClean="0"/>
              <a:t>structural</a:t>
            </a:r>
            <a:endParaRPr lang="en-US" sz="2800" dirty="0" smtClean="0"/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emphasizing the organization of the </a:t>
            </a:r>
            <a:r>
              <a:rPr lang="en-US" sz="2400" dirty="0" smtClean="0"/>
              <a:t>system</a:t>
            </a:r>
          </a:p>
          <a:p>
            <a:pPr lvl="1"/>
            <a:endParaRPr lang="en-US" sz="2400" dirty="0" smtClean="0"/>
          </a:p>
          <a:p>
            <a:r>
              <a:rPr lang="en-US" sz="2800" dirty="0" smtClean="0"/>
              <a:t>OR a </a:t>
            </a:r>
            <a:r>
              <a:rPr lang="en-US" sz="2800" dirty="0"/>
              <a:t>model may be </a:t>
            </a:r>
            <a:r>
              <a:rPr lang="en-US" sz="2800" u="sng" dirty="0"/>
              <a:t>behavioral</a:t>
            </a:r>
          </a:p>
          <a:p>
            <a:pPr lvl="1"/>
            <a:r>
              <a:rPr lang="en-US" sz="2400" dirty="0" smtClean="0"/>
              <a:t> emphasizing </a:t>
            </a:r>
            <a:r>
              <a:rPr lang="en-US" sz="2400" dirty="0"/>
              <a:t>the dynamics of the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819400" y="207816"/>
            <a:ext cx="5364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Models – Structural / Dynamic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87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54848"/>
            <a:ext cx="3367087" cy="445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83140" y="76200"/>
            <a:ext cx="315400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Structural  Model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8565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447800"/>
            <a:ext cx="5554932" cy="3737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1400" y="152400"/>
            <a:ext cx="286488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Dynamic Model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/>
          <p:cNvCxnSpPr>
            <a:stCxn id="6" idx="7"/>
            <a:endCxn id="6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609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143000"/>
            <a:ext cx="8229600" cy="5059363"/>
          </a:xfrm>
        </p:spPr>
        <p:txBody>
          <a:bodyPr/>
          <a:lstStyle/>
          <a:p>
            <a:r>
              <a:rPr lang="en-US" sz="1800" dirty="0" smtClean="0"/>
              <a:t>Way to describe and model real-world entities and the relationships between them, which collectively describe the problem space.</a:t>
            </a:r>
          </a:p>
          <a:p>
            <a:endParaRPr lang="en-US" sz="1800" dirty="0" smtClean="0"/>
          </a:p>
          <a:p>
            <a:r>
              <a:rPr lang="en-US" sz="1800" dirty="0" smtClean="0"/>
              <a:t>Very </a:t>
            </a:r>
            <a:r>
              <a:rPr lang="en-US" sz="1800" dirty="0"/>
              <a:t>high system design which focusses on the </a:t>
            </a:r>
            <a:r>
              <a:rPr lang="en-US" sz="1800" dirty="0" smtClean="0"/>
              <a:t>problem (core domain) </a:t>
            </a:r>
            <a:r>
              <a:rPr lang="en-US" sz="1800" dirty="0"/>
              <a:t>and models the solution using real-life entities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In the </a:t>
            </a:r>
            <a:r>
              <a:rPr lang="en-US" sz="1800" dirty="0">
                <a:hlinkClick r:id="rId2" tooltip="Unified Modeling Language"/>
              </a:rPr>
              <a:t>Unified Modeling Language</a:t>
            </a:r>
            <a:r>
              <a:rPr lang="en-US" sz="1800" dirty="0"/>
              <a:t> (UML), a </a:t>
            </a:r>
            <a:r>
              <a:rPr lang="en-US" sz="1800" dirty="0">
                <a:hlinkClick r:id="rId3" tooltip="Class diagram"/>
              </a:rPr>
              <a:t>class diagram</a:t>
            </a:r>
            <a:r>
              <a:rPr lang="en-US" sz="1800" dirty="0"/>
              <a:t> is used to represent the domain model</a:t>
            </a:r>
            <a:r>
              <a:rPr lang="en-US" sz="1800" dirty="0" smtClean="0"/>
              <a:t>. Typically a set </a:t>
            </a:r>
            <a:r>
              <a:rPr lang="en-US" sz="1800" dirty="0"/>
              <a:t>of domain objects which collaborate to fulfil system level goals.</a:t>
            </a:r>
          </a:p>
          <a:p>
            <a:endParaRPr lang="en-US" sz="1800" dirty="0" smtClean="0"/>
          </a:p>
          <a:p>
            <a:r>
              <a:rPr lang="en-GB" sz="1800" dirty="0"/>
              <a:t>Foundation for use case/workflow modelling</a:t>
            </a:r>
          </a:p>
          <a:p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52800" y="76200"/>
            <a:ext cx="3235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Modeling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57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104900"/>
            <a:ext cx="700087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80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5181600" y="1295400"/>
            <a:ext cx="3856688" cy="2528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05000"/>
            <a:ext cx="2247181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86695">
            <a:off x="3504922" y="4593904"/>
            <a:ext cx="1185862" cy="1137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19400" y="207816"/>
            <a:ext cx="3172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Domain : Hunting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90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/>
          </p:nvPr>
        </p:nvPicPr>
        <p:blipFill>
          <a:blip r:embed="rId2"/>
          <a:stretch>
            <a:fillRect/>
          </a:stretch>
        </p:blipFill>
        <p:spPr>
          <a:xfrm>
            <a:off x="838200" y="1981200"/>
            <a:ext cx="2174333" cy="143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8" y="3428101"/>
            <a:ext cx="2162175" cy="2190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4648200"/>
            <a:ext cx="2447925" cy="140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1600200"/>
            <a:ext cx="3763715" cy="2581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9800" y="15300"/>
            <a:ext cx="483074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Boomerang Design :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[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NOT domain modeling]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6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1000" y="990600"/>
            <a:ext cx="8763000" cy="5059363"/>
          </a:xfrm>
        </p:spPr>
        <p:txBody>
          <a:bodyPr/>
          <a:lstStyle/>
          <a:p>
            <a:r>
              <a:rPr lang="en-US" sz="2400" dirty="0"/>
              <a:t>Create and communicate software designs before committing additional resources</a:t>
            </a:r>
          </a:p>
          <a:p>
            <a:r>
              <a:rPr lang="en-US" sz="2400" dirty="0" smtClean="0"/>
              <a:t>Trace </a:t>
            </a:r>
            <a:r>
              <a:rPr lang="en-US" sz="2400" dirty="0"/>
              <a:t>the design back to the requirements, helping to ensure that they are </a:t>
            </a:r>
            <a:r>
              <a:rPr lang="en-US" sz="2400" dirty="0" smtClean="0"/>
              <a:t>building the </a:t>
            </a:r>
            <a:r>
              <a:rPr lang="en-US" sz="2400" dirty="0"/>
              <a:t>right system</a:t>
            </a:r>
          </a:p>
          <a:p>
            <a:r>
              <a:rPr lang="en-US" sz="2400" dirty="0" smtClean="0"/>
              <a:t>Practice </a:t>
            </a:r>
            <a:r>
              <a:rPr lang="en-US" sz="2400" dirty="0"/>
              <a:t>iterative development, in which models and other higher levels of </a:t>
            </a:r>
            <a:r>
              <a:rPr lang="en-US" sz="2400" dirty="0" smtClean="0"/>
              <a:t>abstraction facilitate </a:t>
            </a:r>
            <a:r>
              <a:rPr lang="en-US" sz="2400" dirty="0"/>
              <a:t>quick and frequent </a:t>
            </a:r>
            <a:r>
              <a:rPr lang="en-US" sz="2400" dirty="0" smtClean="0"/>
              <a:t>changes</a:t>
            </a:r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060882" y="119390"/>
            <a:ext cx="3345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Why Model Software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494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56752"/>
            <a:ext cx="3076575" cy="32289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</p:pic>
      <p:sp>
        <p:nvSpPr>
          <p:cNvPr id="3" name="Oval Callout 2"/>
          <p:cNvSpPr/>
          <p:nvPr/>
        </p:nvSpPr>
        <p:spPr bwMode="auto">
          <a:xfrm>
            <a:off x="1143000" y="2123624"/>
            <a:ext cx="4419600" cy="857683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We just need to rely on the genius in the team.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/>
              <a:t>W</a:t>
            </a:r>
            <a:r>
              <a:rPr lang="en-US" sz="1100" dirty="0" smtClean="0"/>
              <a:t>e can manage without UML, which is just for formatting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Oval Callout 6"/>
          <p:cNvSpPr/>
          <p:nvPr/>
        </p:nvSpPr>
        <p:spPr bwMode="auto">
          <a:xfrm>
            <a:off x="2692543" y="983004"/>
            <a:ext cx="3581402" cy="838200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As long as the product works, we do not need these diagrams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Oval Callout 7"/>
          <p:cNvSpPr/>
          <p:nvPr/>
        </p:nvSpPr>
        <p:spPr bwMode="auto">
          <a:xfrm>
            <a:off x="2438400" y="3103960"/>
            <a:ext cx="2976995" cy="1091805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Time spent drawing these diagrams can be spent more beneficially in other activities !!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Oval Callout 8"/>
          <p:cNvSpPr/>
          <p:nvPr/>
        </p:nvSpPr>
        <p:spPr bwMode="auto">
          <a:xfrm>
            <a:off x="5274253" y="1738492"/>
            <a:ext cx="3841173" cy="681470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We would like to avoid long design documents which look like the Gita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Oval Callout 10"/>
          <p:cNvSpPr/>
          <p:nvPr/>
        </p:nvSpPr>
        <p:spPr bwMode="auto">
          <a:xfrm>
            <a:off x="384030" y="1402104"/>
            <a:ext cx="2308513" cy="721520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UML is only applicable if we have ample time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Oval Callout 11"/>
          <p:cNvSpPr/>
          <p:nvPr/>
        </p:nvSpPr>
        <p:spPr bwMode="auto">
          <a:xfrm>
            <a:off x="5105400" y="13855"/>
            <a:ext cx="3276600" cy="850541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The  customer does not need UML diagrams anyway –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Then why use it ?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Oval Callout 13"/>
          <p:cNvSpPr/>
          <p:nvPr/>
        </p:nvSpPr>
        <p:spPr bwMode="auto">
          <a:xfrm>
            <a:off x="5274253" y="2743200"/>
            <a:ext cx="2308513" cy="721520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Sequence diagrams are all I need in UML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4200" y="5449669"/>
            <a:ext cx="464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Calibri" panose="020F0502020204030204" pitchFamily="34" charset="0"/>
                <a:cs typeface="Calibri" panose="020F0502020204030204" pitchFamily="34" charset="0"/>
              </a:rPr>
              <a:t>Resistance to Modeling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438400" y="78365"/>
            <a:ext cx="2308513" cy="721520"/>
          </a:xfrm>
          <a:prstGeom prst="wedgeEllipseCallou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/>
              <a:t>UML is  only for Object Oriented guys !!</a:t>
            </a: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Oval 16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8" name="Straight Connector 17"/>
          <p:cNvCxnSpPr>
            <a:stCxn id="17" idx="7"/>
            <a:endCxn id="17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645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143000"/>
            <a:ext cx="8229600" cy="5211763"/>
          </a:xfrm>
        </p:spPr>
        <p:txBody>
          <a:bodyPr/>
          <a:lstStyle/>
          <a:p>
            <a:r>
              <a:rPr lang="en-US" sz="2400" dirty="0" smtClean="0"/>
              <a:t>Informal </a:t>
            </a:r>
            <a:r>
              <a:rPr lang="en-US" sz="2400" dirty="0"/>
              <a:t>models are often ad hoc and </a:t>
            </a:r>
            <a:r>
              <a:rPr lang="en-US" sz="2400" dirty="0" smtClean="0"/>
              <a:t>do not </a:t>
            </a:r>
            <a:r>
              <a:rPr lang="en-US" sz="2400" dirty="0"/>
              <a:t>provide a </a:t>
            </a:r>
            <a:r>
              <a:rPr lang="en-US" sz="2400" u="sng" dirty="0"/>
              <a:t>common language </a:t>
            </a:r>
            <a:r>
              <a:rPr lang="en-US" sz="2400" dirty="0"/>
              <a:t>that can easily be shared with others</a:t>
            </a:r>
            <a:r>
              <a:rPr lang="en-US" sz="2400" dirty="0" smtClean="0"/>
              <a:t>.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/>
              <a:t>Just as there exists </a:t>
            </a:r>
            <a:r>
              <a:rPr lang="en-US" sz="2400" dirty="0" smtClean="0"/>
              <a:t>a common </a:t>
            </a:r>
            <a:r>
              <a:rPr lang="en-US" sz="2400" dirty="0"/>
              <a:t>language of blueprints for the construction industry, a common language for </a:t>
            </a:r>
            <a:r>
              <a:rPr lang="en-US" sz="2400" dirty="0" smtClean="0"/>
              <a:t>electrical engineering</a:t>
            </a:r>
            <a:r>
              <a:rPr lang="en-US" sz="2400" dirty="0"/>
              <a:t>, and a common language for mathematical modeling, so too can a </a:t>
            </a:r>
            <a:r>
              <a:rPr lang="en-US" sz="2400" dirty="0" smtClean="0"/>
              <a:t>development organization </a:t>
            </a:r>
            <a:r>
              <a:rPr lang="en-US" sz="2400" dirty="0"/>
              <a:t>benefit by using a </a:t>
            </a:r>
            <a:r>
              <a:rPr lang="en-US" sz="2400" u="sng" dirty="0"/>
              <a:t>common language for software modeling</a:t>
            </a:r>
            <a:r>
              <a:rPr lang="en-US" sz="24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24200" y="152400"/>
            <a:ext cx="4719946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Formal </a:t>
            </a:r>
            <a:r>
              <a:rPr lang="en-US" dirty="0" smtClean="0"/>
              <a:t>Software Modeling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7714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90600"/>
            <a:ext cx="8229600" cy="5287963"/>
          </a:xfrm>
        </p:spPr>
        <p:txBody>
          <a:bodyPr/>
          <a:lstStyle/>
          <a:p>
            <a:r>
              <a:rPr lang="en-US" dirty="0" smtClean="0"/>
              <a:t>Essence: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main building block of all software systems </a:t>
            </a:r>
            <a:r>
              <a:rPr lang="en-US" dirty="0" smtClean="0"/>
              <a:t>as an object </a:t>
            </a:r>
            <a:r>
              <a:rPr lang="en-US" dirty="0"/>
              <a:t>or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Objects/Classes can be from solution space or problem space </a:t>
            </a:r>
          </a:p>
          <a:p>
            <a:pPr lvl="1"/>
            <a:r>
              <a:rPr lang="en-US" dirty="0" smtClean="0"/>
              <a:t>Each object has identity, state and behavior</a:t>
            </a:r>
          </a:p>
          <a:p>
            <a:pPr lvl="1"/>
            <a:r>
              <a:rPr lang="en-US" dirty="0" smtClean="0"/>
              <a:t>Large collection of collaborating objects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692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Object Oriented Modelling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401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990600"/>
            <a:ext cx="8229600" cy="5287963"/>
          </a:xfrm>
        </p:spPr>
        <p:txBody>
          <a:bodyPr/>
          <a:lstStyle/>
          <a:p>
            <a:r>
              <a:rPr lang="en-US" dirty="0" smtClean="0"/>
              <a:t>Does NOT :</a:t>
            </a:r>
          </a:p>
          <a:p>
            <a:pPr lvl="1"/>
            <a:r>
              <a:rPr lang="en-US" dirty="0" smtClean="0"/>
              <a:t>View system from algorithmic perspective</a:t>
            </a:r>
          </a:p>
          <a:p>
            <a:pPr lvl="1"/>
            <a:r>
              <a:rPr lang="en-US" dirty="0" smtClean="0"/>
              <a:t>Treat procedures or functions to be main building  blocks of a system</a:t>
            </a:r>
          </a:p>
          <a:p>
            <a:pPr lvl="1"/>
            <a:r>
              <a:rPr lang="en-US" dirty="0" smtClean="0"/>
              <a:t>Focus on flow of control</a:t>
            </a:r>
          </a:p>
          <a:p>
            <a:pPr lvl="1"/>
            <a:r>
              <a:rPr lang="en-US" dirty="0" smtClean="0"/>
              <a:t>Use functional decomposition of larger algorithms into smaller 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0" y="692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Object Oriented Modelling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819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066800"/>
            <a:ext cx="8229600" cy="5287963"/>
          </a:xfrm>
        </p:spPr>
        <p:txBody>
          <a:bodyPr/>
          <a:lstStyle/>
          <a:p>
            <a:r>
              <a:rPr lang="en-US" dirty="0" smtClean="0"/>
              <a:t>Uses </a:t>
            </a:r>
            <a:r>
              <a:rPr lang="en-US" dirty="0"/>
              <a:t>several complementary and interlocking </a:t>
            </a:r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Use </a:t>
            </a:r>
            <a:r>
              <a:rPr lang="en-US" dirty="0"/>
              <a:t>case </a:t>
            </a:r>
            <a:r>
              <a:rPr lang="en-US" dirty="0" smtClean="0"/>
              <a:t>view – for requirement modeling</a:t>
            </a:r>
          </a:p>
          <a:p>
            <a:pPr lvl="1"/>
            <a:r>
              <a:rPr lang="en-US" dirty="0" smtClean="0"/>
              <a:t>Design view – for problem and solution space modeling</a:t>
            </a:r>
          </a:p>
          <a:p>
            <a:pPr lvl="1"/>
            <a:r>
              <a:rPr lang="en-US" dirty="0" smtClean="0"/>
              <a:t>Process view – for modeling processes &amp; threads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mplementation view – for physical realization </a:t>
            </a:r>
          </a:p>
          <a:p>
            <a:pPr lvl="1"/>
            <a:r>
              <a:rPr lang="en-US" dirty="0" smtClean="0"/>
              <a:t>Deployment view – for system engineering issues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6927"/>
            <a:ext cx="5282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Object Oriented Modelling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2763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1371600"/>
            <a:ext cx="8229600" cy="5135563"/>
          </a:xfrm>
        </p:spPr>
        <p:txBody>
          <a:bodyPr/>
          <a:lstStyle/>
          <a:p>
            <a:r>
              <a:rPr lang="en-US" sz="2400" dirty="0" smtClean="0"/>
              <a:t>Software industry has accepted UML for modeling software</a:t>
            </a:r>
          </a:p>
          <a:p>
            <a:r>
              <a:rPr lang="en-US" sz="2400" dirty="0" smtClean="0"/>
              <a:t>UML is a modeling language</a:t>
            </a:r>
          </a:p>
          <a:p>
            <a:r>
              <a:rPr lang="en-US" sz="2400" dirty="0" smtClean="0"/>
              <a:t>UML defines syntax (graphical &amp; textual) and semantics (underlying meaning of the symbols and text)</a:t>
            </a:r>
          </a:p>
          <a:p>
            <a:r>
              <a:rPr lang="en-US" sz="2400" dirty="0" smtClean="0"/>
              <a:t>UML uses meta-modeling or ‘models of models’</a:t>
            </a:r>
          </a:p>
          <a:p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200400" y="152400"/>
            <a:ext cx="4767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do I model software 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8777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14600" y="2429470"/>
            <a:ext cx="67818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Unified                 Language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2810470"/>
            <a:ext cx="587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^</a:t>
            </a:r>
            <a:endParaRPr lang="en-US" sz="5400" dirty="0"/>
          </a:p>
        </p:txBody>
      </p:sp>
      <p:sp>
        <p:nvSpPr>
          <p:cNvPr id="4" name="TextBox 3"/>
          <p:cNvSpPr txBox="1"/>
          <p:nvPr/>
        </p:nvSpPr>
        <p:spPr>
          <a:xfrm>
            <a:off x="3962400" y="1844513"/>
            <a:ext cx="1981633" cy="1175706"/>
          </a:xfrm>
          <a:prstGeom prst="rect">
            <a:avLst/>
          </a:prstGeom>
        </p:spPr>
        <p:txBody>
          <a:bodyPr/>
          <a:lstStyle>
            <a:lvl1pPr marL="0" indent="0" eaLnBrk="1" hangingPunct="1">
              <a:spcBef>
                <a:spcPct val="20000"/>
              </a:spcBef>
              <a:buNone/>
              <a:defRPr sz="3200">
                <a:latin typeface="+mn-lt"/>
              </a:defRPr>
            </a:lvl1pPr>
            <a:lvl2pPr marL="742950" indent="-285750" eaLnBrk="1" hangingPunct="1">
              <a:spcBef>
                <a:spcPct val="20000"/>
              </a:spcBef>
              <a:buChar char="–"/>
              <a:defRPr sz="2800">
                <a:latin typeface="+mn-lt"/>
              </a:defRPr>
            </a:lvl2pPr>
            <a:lvl3pPr marL="1143000" indent="-228600" eaLnBrk="1" hangingPunct="1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1" hangingPunct="1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1" hangingPunct="1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b="0" dirty="0"/>
              <a:t>Modeling</a:t>
            </a:r>
          </a:p>
          <a:p>
            <a:r>
              <a:rPr lang="en-US" dirty="0" smtClean="0"/>
              <a:t>              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32110" y="304800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UML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8" name="Straight Connector 7"/>
          <p:cNvCxnSpPr>
            <a:stCxn id="7" idx="7"/>
            <a:endCxn id="7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884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4800"/>
            <a:ext cx="3474798" cy="156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925700"/>
            <a:ext cx="2597727" cy="2295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872"/>
            <a:ext cx="2776148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98" y="4384530"/>
            <a:ext cx="2278726" cy="165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139603"/>
            <a:ext cx="2761547" cy="216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2" y="4106899"/>
            <a:ext cx="2716878" cy="220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44808" y="4800600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>
                <a:latin typeface="+mj-lt"/>
              </a:defRPr>
            </a:lvl1pPr>
          </a:lstStyle>
          <a:p>
            <a:r>
              <a:rPr lang="en-US" dirty="0"/>
              <a:t>UML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1" name="Straight Connector 10"/>
          <p:cNvCxnSpPr>
            <a:stCxn id="10" idx="7"/>
            <a:endCxn id="10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5567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09255"/>
            <a:ext cx="5891213" cy="418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76200"/>
            <a:ext cx="494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 </a:t>
            </a:r>
            <a:r>
              <a:rPr lang="en-US" sz="3200" dirty="0" smtClean="0">
                <a:latin typeface="+mj-lt"/>
              </a:rPr>
              <a:t>to </a:t>
            </a:r>
            <a:r>
              <a:rPr lang="en-US" sz="3200" dirty="0" smtClean="0">
                <a:latin typeface="+mj-lt"/>
              </a:rPr>
              <a:t>Extreme </a:t>
            </a:r>
            <a:r>
              <a:rPr lang="en-US" sz="3200" dirty="0" smtClean="0">
                <a:latin typeface="+mj-lt"/>
              </a:rPr>
              <a:t>Modeling</a:t>
            </a:r>
            <a:endParaRPr lang="en-US" sz="32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6586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81200"/>
            <a:ext cx="5372100" cy="358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76399"/>
            <a:ext cx="2205037" cy="219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4419600"/>
            <a:ext cx="2223032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7055" y="228600"/>
            <a:ext cx="233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Crash &amp; Burn !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3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962150"/>
            <a:ext cx="4495800" cy="2933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7055" y="228600"/>
            <a:ext cx="2339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Crash &amp; Burn !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905000" y="2514600"/>
            <a:ext cx="5334000" cy="609600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To Model OR Not to Model 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" name="Straight Connector 4"/>
          <p:cNvCxnSpPr>
            <a:stCxn id="4" idx="7"/>
            <a:endCxn id="4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3485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0"/>
            <a:ext cx="3919538" cy="293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12788" y="5218792"/>
            <a:ext cx="273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Annoying </a:t>
            </a:r>
            <a:r>
              <a:rPr lang="en-US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neighbour’s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dog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6" name="Straight Connector 5"/>
          <p:cNvCxnSpPr>
            <a:stCxn id="5" idx="7"/>
            <a:endCxn id="5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571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914400"/>
            <a:ext cx="703819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573" y="5623767"/>
            <a:ext cx="515611" cy="50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8321976" y="5507738"/>
            <a:ext cx="822023" cy="76176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5" name="Straight Connector 4"/>
          <p:cNvCxnSpPr>
            <a:stCxn id="4" idx="7"/>
            <a:endCxn id="4" idx="3"/>
          </p:cNvCxnSpPr>
          <p:nvPr/>
        </p:nvCxnSpPr>
        <p:spPr bwMode="auto">
          <a:xfrm flipH="1">
            <a:off x="8442358" y="5619296"/>
            <a:ext cx="581259" cy="53865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65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IP_Presentation_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TSIP_Presentation_Template</Template>
  <TotalTime>1105</TotalTime>
  <Words>1413</Words>
  <Application>Microsoft Office PowerPoint</Application>
  <PresentationFormat>On-screen Show (4:3)</PresentationFormat>
  <Paragraphs>214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Arial</vt:lpstr>
      <vt:lpstr>Calibri</vt:lpstr>
      <vt:lpstr>Courier New</vt:lpstr>
      <vt:lpstr>Symbol</vt:lpstr>
      <vt:lpstr>Times New Roman</vt:lpstr>
      <vt:lpstr>Wingdings</vt:lpstr>
      <vt:lpstr>TSIP_Presentation_Template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Biju Mathew</dc:creator>
  <cp:lastModifiedBy>Biju Mathew</cp:lastModifiedBy>
  <cp:revision>155</cp:revision>
  <dcterms:created xsi:type="dcterms:W3CDTF">2015-06-29T08:53:31Z</dcterms:created>
  <dcterms:modified xsi:type="dcterms:W3CDTF">2015-12-10T14:34:04Z</dcterms:modified>
</cp:coreProperties>
</file>